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61" r:id="rId2"/>
    <p:sldId id="256" r:id="rId3"/>
    <p:sldId id="258" r:id="rId4"/>
    <p:sldId id="257" r:id="rId5"/>
    <p:sldId id="266" r:id="rId6"/>
    <p:sldId id="259" r:id="rId7"/>
    <p:sldId id="262" r:id="rId8"/>
    <p:sldId id="279" r:id="rId9"/>
    <p:sldId id="260" r:id="rId10"/>
    <p:sldId id="263" r:id="rId11"/>
    <p:sldId id="264" r:id="rId12"/>
    <p:sldId id="265" r:id="rId13"/>
    <p:sldId id="267" r:id="rId14"/>
    <p:sldId id="268" r:id="rId15"/>
    <p:sldId id="276" r:id="rId16"/>
    <p:sldId id="269" r:id="rId17"/>
    <p:sldId id="270" r:id="rId18"/>
    <p:sldId id="278" r:id="rId19"/>
    <p:sldId id="274" r:id="rId20"/>
    <p:sldId id="275" r:id="rId21"/>
    <p:sldId id="271" r:id="rId22"/>
    <p:sldId id="272" r:id="rId23"/>
    <p:sldId id="273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1"/>
    <p:restoredTop sz="94595"/>
  </p:normalViewPr>
  <p:slideViewPr>
    <p:cSldViewPr snapToGrid="0" snapToObjects="1">
      <p:cViewPr varScale="1">
        <p:scale>
          <a:sx n="87" d="100"/>
          <a:sy n="87" d="100"/>
        </p:scale>
        <p:origin x="216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4C1DF-7102-7E48-8C68-D9B19A4FBF77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095689-D93C-4841-BB5C-050535CECC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1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cover at least one of the slides I did not get to last week.  I thought about the important role of constructivism on the history of art and technology and thought it would be an interesting to explore it with regards to interactivity.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95689-D93C-4841-BB5C-050535CECC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73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95689-D93C-4841-BB5C-050535CECC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8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95689-D93C-4841-BB5C-050535CECC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95689-D93C-4841-BB5C-050535CECC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03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95689-D93C-4841-BB5C-050535CECC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9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Exhibited at Le </a:t>
            </a:r>
            <a:r>
              <a:rPr lang="en-US" dirty="0" err="1"/>
              <a:t>Mouvement</a:t>
            </a:r>
            <a:r>
              <a:rPr lang="en-US" dirty="0"/>
              <a:t>, </a:t>
            </a:r>
            <a:r>
              <a:rPr lang="en-US" dirty="0" err="1"/>
              <a:t>Galerie</a:t>
            </a:r>
            <a:r>
              <a:rPr lang="en-US" dirty="0"/>
              <a:t> Denise Rene, Paris, 1955.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95689-D93C-4841-BB5C-050535CECC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89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95689-D93C-4841-BB5C-050535CECC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41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095689-D93C-4841-BB5C-050535CECC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9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3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9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909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43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5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3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2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6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38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18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3FE4C-D439-1440-84FE-1BDF143AE568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33CC1-2D9B-5942-A95B-6542DA79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56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1418EF-4A3E-A940-8116-CD257B1E3F3A}"/>
              </a:ext>
            </a:extLst>
          </p:cNvPr>
          <p:cNvSpPr txBox="1"/>
          <p:nvPr/>
        </p:nvSpPr>
        <p:spPr>
          <a:xfrm>
            <a:off x="2786626" y="2809568"/>
            <a:ext cx="6209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Constructivism - early environment/context for interaction</a:t>
            </a:r>
          </a:p>
        </p:txBody>
      </p:sp>
    </p:spTree>
    <p:extLst>
      <p:ext uri="{BB962C8B-B14F-4D97-AF65-F5344CB8AC3E}">
        <p14:creationId xmlns:p14="http://schemas.microsoft.com/office/powerpoint/2010/main" val="33842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4A268-EA97-4042-8AA5-DCD86E4A0162}"/>
              </a:ext>
            </a:extLst>
          </p:cNvPr>
          <p:cNvSpPr txBox="1"/>
          <p:nvPr/>
        </p:nvSpPr>
        <p:spPr>
          <a:xfrm>
            <a:off x="1117600" y="2438400"/>
            <a:ext cx="1016246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“All in all, the creative act is not performed by the artist alone; the spectator brings the work</a:t>
            </a:r>
          </a:p>
          <a:p>
            <a:r>
              <a:rPr lang="en-US" sz="2000" dirty="0"/>
              <a:t>in contact with the external world by deciphering and interpreting its inner qualifications</a:t>
            </a:r>
          </a:p>
          <a:p>
            <a:r>
              <a:rPr lang="en-US" sz="2000" dirty="0"/>
              <a:t>and thus adds his contribution to the creative act.”  - Marcel Duchamp, “The Creative Act,” 1957</a:t>
            </a:r>
          </a:p>
          <a:p>
            <a:endParaRPr lang="en-US" sz="2000" dirty="0"/>
          </a:p>
          <a:p>
            <a:r>
              <a:rPr lang="en-US" sz="2000" dirty="0"/>
              <a:t>Whole text, and reading of text by Duchamp, on </a:t>
            </a:r>
            <a:r>
              <a:rPr lang="en-US" sz="2000" dirty="0" err="1"/>
              <a:t>UbuWeb</a:t>
            </a:r>
            <a:endParaRPr lang="en-US" sz="2000" dirty="0"/>
          </a:p>
          <a:p>
            <a:endParaRPr lang="en-US" sz="2000" i="1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563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white2">
            <a:extLst>
              <a:ext uri="{FF2B5EF4-FFF2-40B4-BE49-F238E27FC236}">
                <a16:creationId xmlns:a16="http://schemas.microsoft.com/office/drawing/2014/main" id="{15681E1A-520B-304E-A4D6-BAB61ABEC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3" y="509412"/>
            <a:ext cx="5679553" cy="481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1" descr="white">
            <a:extLst>
              <a:ext uri="{FF2B5EF4-FFF2-40B4-BE49-F238E27FC236}">
                <a16:creationId xmlns:a16="http://schemas.microsoft.com/office/drawing/2014/main" id="{9FC72E8E-4A51-CB49-A765-506F8EA17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668" y="509412"/>
            <a:ext cx="4138788" cy="41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2">
            <a:extLst>
              <a:ext uri="{FF2B5EF4-FFF2-40B4-BE49-F238E27FC236}">
                <a16:creationId xmlns:a16="http://schemas.microsoft.com/office/drawing/2014/main" id="{ACC91085-A8FE-3D46-923A-29BE9BA1C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3884" y="5815111"/>
            <a:ext cx="4277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dirty="0">
                <a:latin typeface="+mn-lt"/>
              </a:rPr>
              <a:t>Robert Rauschenberg, </a:t>
            </a:r>
            <a:r>
              <a:rPr lang="en-US" sz="1800" i="1" dirty="0">
                <a:latin typeface="+mn-lt"/>
              </a:rPr>
              <a:t>White Painting</a:t>
            </a:r>
            <a:r>
              <a:rPr lang="en-US" sz="1800" dirty="0">
                <a:latin typeface="+mn-lt"/>
              </a:rPr>
              <a:t>, 1951</a:t>
            </a:r>
          </a:p>
          <a:p>
            <a:r>
              <a:rPr lang="en-US" sz="1800" dirty="0">
                <a:latin typeface="+mn-lt"/>
              </a:rPr>
              <a:t>Oil on canvas </a:t>
            </a:r>
          </a:p>
        </p:txBody>
      </p:sp>
    </p:spTree>
    <p:extLst>
      <p:ext uri="{BB962C8B-B14F-4D97-AF65-F5344CB8AC3E}">
        <p14:creationId xmlns:p14="http://schemas.microsoft.com/office/powerpoint/2010/main" val="2519944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221FD-1BA1-A54D-BE00-51B0C3CE7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0"/>
            <a:ext cx="5842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914E41-747A-FF46-BFAF-C2DF40BB811D}"/>
              </a:ext>
            </a:extLst>
          </p:cNvPr>
          <p:cNvSpPr txBox="1"/>
          <p:nvPr/>
        </p:nvSpPr>
        <p:spPr>
          <a:xfrm>
            <a:off x="4965554" y="6134100"/>
            <a:ext cx="221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Tony Smith, </a:t>
            </a:r>
            <a:r>
              <a:rPr lang="en-US" i="1" dirty="0"/>
              <a:t>Die</a:t>
            </a:r>
            <a:r>
              <a:rPr lang="en-US" dirty="0"/>
              <a:t>, 1962</a:t>
            </a:r>
          </a:p>
          <a:p>
            <a:r>
              <a:rPr lang="en-US" dirty="0"/>
              <a:t>Steel</a:t>
            </a:r>
          </a:p>
        </p:txBody>
      </p:sp>
    </p:spTree>
    <p:extLst>
      <p:ext uri="{BB962C8B-B14F-4D97-AF65-F5344CB8AC3E}">
        <p14:creationId xmlns:p14="http://schemas.microsoft.com/office/powerpoint/2010/main" val="344337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r.jpg">
            <a:extLst>
              <a:ext uri="{FF2B5EF4-FFF2-40B4-BE49-F238E27FC236}">
                <a16:creationId xmlns:a16="http://schemas.microsoft.com/office/drawing/2014/main" id="{61E72692-620A-4444-BDC6-F3491FC60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52399"/>
            <a:ext cx="6517921" cy="4888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D450B3-B4E0-2F47-B8EA-D458B6A56F7C}"/>
              </a:ext>
            </a:extLst>
          </p:cNvPr>
          <p:cNvSpPr txBox="1"/>
          <p:nvPr/>
        </p:nvSpPr>
        <p:spPr>
          <a:xfrm>
            <a:off x="998150" y="5144601"/>
            <a:ext cx="452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Barnett Newman, </a:t>
            </a:r>
            <a:r>
              <a:rPr lang="en-US" i="1" dirty="0" err="1"/>
              <a:t>Vir</a:t>
            </a:r>
            <a:r>
              <a:rPr lang="en-US" i="1" dirty="0"/>
              <a:t> </a:t>
            </a:r>
            <a:r>
              <a:rPr lang="en-US" i="1" dirty="0" err="1"/>
              <a:t>Heroicus</a:t>
            </a:r>
            <a:r>
              <a:rPr lang="en-US" i="1" dirty="0"/>
              <a:t> </a:t>
            </a:r>
            <a:r>
              <a:rPr lang="en-US" i="1" dirty="0" err="1"/>
              <a:t>Sublimis</a:t>
            </a:r>
            <a:r>
              <a:rPr lang="en-US" dirty="0"/>
              <a:t>, 1950</a:t>
            </a:r>
          </a:p>
          <a:p>
            <a:r>
              <a:rPr lang="en-US" dirty="0"/>
              <a:t>Oil on canvas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386DC-27AA-EA47-B3A2-B688F10CA5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9" r="10211"/>
          <a:stretch/>
        </p:blipFill>
        <p:spPr>
          <a:xfrm>
            <a:off x="6985000" y="1387054"/>
            <a:ext cx="4902200" cy="4517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8FD1F-76B7-1549-833A-D4328C50B67D}"/>
              </a:ext>
            </a:extLst>
          </p:cNvPr>
          <p:cNvSpPr txBox="1"/>
          <p:nvPr/>
        </p:nvSpPr>
        <p:spPr>
          <a:xfrm>
            <a:off x="7886700" y="6045200"/>
            <a:ext cx="2686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 Rothko, </a:t>
            </a:r>
            <a:r>
              <a:rPr lang="en-US" i="1" dirty="0"/>
              <a:t>No. 10</a:t>
            </a:r>
            <a:r>
              <a:rPr lang="en-US" dirty="0"/>
              <a:t>, 1950</a:t>
            </a:r>
          </a:p>
          <a:p>
            <a:r>
              <a:rPr lang="en-US" dirty="0"/>
              <a:t>Oil on canvas</a:t>
            </a:r>
          </a:p>
        </p:txBody>
      </p:sp>
    </p:spTree>
    <p:extLst>
      <p:ext uri="{BB962C8B-B14F-4D97-AF65-F5344CB8AC3E}">
        <p14:creationId xmlns:p14="http://schemas.microsoft.com/office/powerpoint/2010/main" val="319046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g martin2.jpg">
            <a:extLst>
              <a:ext uri="{FF2B5EF4-FFF2-40B4-BE49-F238E27FC236}">
                <a16:creationId xmlns:a16="http://schemas.microsoft.com/office/drawing/2014/main" id="{9D65200B-6A42-7545-98F3-6B1311E49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9" y="230109"/>
            <a:ext cx="5660791" cy="56117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230481-EADB-7841-B7E2-78C69D0BEC84}"/>
              </a:ext>
            </a:extLst>
          </p:cNvPr>
          <p:cNvSpPr txBox="1"/>
          <p:nvPr/>
        </p:nvSpPr>
        <p:spPr>
          <a:xfrm>
            <a:off x="3987800" y="5935990"/>
            <a:ext cx="332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Agnes Martin, </a:t>
            </a:r>
            <a:r>
              <a:rPr lang="en-US" i="1" dirty="0"/>
              <a:t>Untitled</a:t>
            </a:r>
            <a:r>
              <a:rPr lang="en-US" dirty="0"/>
              <a:t>, 1963</a:t>
            </a:r>
          </a:p>
          <a:p>
            <a:r>
              <a:rPr lang="en-US" dirty="0"/>
              <a:t>Red pencil on canvas </a:t>
            </a:r>
          </a:p>
        </p:txBody>
      </p:sp>
    </p:spTree>
    <p:extLst>
      <p:ext uri="{BB962C8B-B14F-4D97-AF65-F5344CB8AC3E}">
        <p14:creationId xmlns:p14="http://schemas.microsoft.com/office/powerpoint/2010/main" val="217634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E9F8C68-1BB8-D546-9AE7-CD499C011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374649"/>
            <a:ext cx="3516465" cy="4689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6C72580A-E62C-6A48-A399-BFEE27D77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02" y="374649"/>
            <a:ext cx="4208711" cy="315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0">
            <a:extLst>
              <a:ext uri="{FF2B5EF4-FFF2-40B4-BE49-F238E27FC236}">
                <a16:creationId xmlns:a16="http://schemas.microsoft.com/office/drawing/2014/main" id="{D264B01F-CCFC-DF45-BBF4-8B96969C6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57" y="4050011"/>
            <a:ext cx="525323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Involvement of the audience is the main focus of his</a:t>
            </a:r>
          </a:p>
          <a:p>
            <a:r>
              <a:rPr lang="en-US" altLang="en-US" sz="1800" dirty="0">
                <a:latin typeface="+mn-lt"/>
              </a:rPr>
              <a:t>work; the food is but a means to allow a convivial</a:t>
            </a:r>
          </a:p>
          <a:p>
            <a:r>
              <a:rPr lang="en-US" altLang="en-US" sz="1800" dirty="0">
                <a:latin typeface="+mn-lt"/>
              </a:rPr>
              <a:t>relationship between audience and artist to develop</a:t>
            </a:r>
            <a:r>
              <a:rPr lang="en-US" altLang="en-US" sz="1200" dirty="0"/>
              <a:t>. </a:t>
            </a:r>
          </a:p>
        </p:txBody>
      </p:sp>
      <p:sp>
        <p:nvSpPr>
          <p:cNvPr id="5" name="Text Box 12">
            <a:extLst>
              <a:ext uri="{FF2B5EF4-FFF2-40B4-BE49-F238E27FC236}">
                <a16:creationId xmlns:a16="http://schemas.microsoft.com/office/drawing/2014/main" id="{058E1B86-E9B7-6447-A794-137507ED5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57" y="6245224"/>
            <a:ext cx="52041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Emphasis in his art on use rather than contemplation.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468B382A-7686-1246-B8E5-2FA3F3FEC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57" y="5064125"/>
            <a:ext cx="472372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Open-ended, laboratory exhibitions.  </a:t>
            </a:r>
            <a:r>
              <a:rPr lang="en-US" altLang="en-US" sz="1800" dirty="0" err="1">
                <a:latin typeface="+mn-lt"/>
              </a:rPr>
              <a:t>Tiravanija</a:t>
            </a:r>
            <a:endParaRPr lang="en-US" altLang="en-US" sz="1800" dirty="0">
              <a:latin typeface="+mn-lt"/>
            </a:endParaRPr>
          </a:p>
          <a:p>
            <a:r>
              <a:rPr lang="en-US" altLang="en-US" sz="1800" dirty="0">
                <a:latin typeface="+mn-lt"/>
              </a:rPr>
              <a:t>provides the parameters but never dictates the </a:t>
            </a:r>
          </a:p>
          <a:p>
            <a:r>
              <a:rPr lang="en-US" altLang="en-US" sz="1800" dirty="0">
                <a:latin typeface="+mn-lt"/>
              </a:rPr>
              <a:t>outcome.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2004EB-A4A8-D046-BC0E-DD1A1880DCD7}"/>
              </a:ext>
            </a:extLst>
          </p:cNvPr>
          <p:cNvSpPr txBox="1"/>
          <p:nvPr/>
        </p:nvSpPr>
        <p:spPr>
          <a:xfrm>
            <a:off x="736600" y="5525790"/>
            <a:ext cx="340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Rirkrit</a:t>
            </a:r>
            <a:r>
              <a:rPr lang="en-US" dirty="0"/>
              <a:t> </a:t>
            </a:r>
            <a:r>
              <a:rPr lang="en-US" dirty="0" err="1"/>
              <a:t>Tiravanija</a:t>
            </a:r>
            <a:r>
              <a:rPr lang="en-US" dirty="0"/>
              <a:t>, Thai Food, 1990s</a:t>
            </a:r>
          </a:p>
        </p:txBody>
      </p:sp>
    </p:spTree>
    <p:extLst>
      <p:ext uri="{BB962C8B-B14F-4D97-AF65-F5344CB8AC3E}">
        <p14:creationId xmlns:p14="http://schemas.microsoft.com/office/powerpoint/2010/main" val="2455157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E9E717-1C5F-AC4C-819E-DB762D2891EB}"/>
              </a:ext>
            </a:extLst>
          </p:cNvPr>
          <p:cNvSpPr txBox="1"/>
          <p:nvPr/>
        </p:nvSpPr>
        <p:spPr>
          <a:xfrm>
            <a:off x="631326" y="2003735"/>
            <a:ext cx="1064676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Times" charset="0"/>
              <a:buAutoNum type="arabicPeriod"/>
            </a:pPr>
            <a:r>
              <a:rPr lang="en-US" dirty="0"/>
              <a:t>Art of the 1990s focuses on the realm of human interactions and its social context and seeks to establish</a:t>
            </a:r>
          </a:p>
          <a:p>
            <a:r>
              <a:rPr lang="en-US" dirty="0"/>
              <a:t>intersubjective encounters in which meaning is elaborated collectively.</a:t>
            </a:r>
          </a:p>
          <a:p>
            <a:pPr>
              <a:buFont typeface="Times" charset="0"/>
              <a:buNone/>
            </a:pPr>
            <a:endParaRPr lang="en-US" dirty="0"/>
          </a:p>
          <a:p>
            <a:pPr>
              <a:buFont typeface="Times" charset="0"/>
              <a:buNone/>
            </a:pPr>
            <a:endParaRPr lang="en-US" dirty="0"/>
          </a:p>
          <a:p>
            <a:pPr>
              <a:buFont typeface="Times" charset="0"/>
              <a:buNone/>
            </a:pPr>
            <a:r>
              <a:rPr lang="en-US" dirty="0"/>
              <a:t>2.  Rather than a discrete, portable, autonomous work of art that transcends its context, relational art is</a:t>
            </a:r>
          </a:p>
          <a:p>
            <a:pPr>
              <a:buFont typeface="Times" charset="0"/>
              <a:buNone/>
            </a:pPr>
            <a:r>
              <a:rPr lang="en-US" dirty="0"/>
              <a:t>entirely beholden to the contingencies of its environment and audience.</a:t>
            </a:r>
          </a:p>
          <a:p>
            <a:pPr>
              <a:buFont typeface="Times" charset="0"/>
              <a:buNone/>
            </a:pPr>
            <a:endParaRPr lang="en-US" dirty="0"/>
          </a:p>
          <a:p>
            <a:pPr>
              <a:buFont typeface="Times" charset="0"/>
              <a:buNone/>
            </a:pPr>
            <a:endParaRPr lang="en-US" dirty="0"/>
          </a:p>
          <a:p>
            <a:pPr>
              <a:buFont typeface="Times" charset="0"/>
              <a:buNone/>
            </a:pPr>
            <a:r>
              <a:rPr lang="en-US" dirty="0"/>
              <a:t>3.  Rather than a one-to-one relationship between work of art and viewer, relational art sets up situations in</a:t>
            </a:r>
          </a:p>
          <a:p>
            <a:pPr>
              <a:buFont typeface="Times" charset="0"/>
              <a:buNone/>
            </a:pPr>
            <a:r>
              <a:rPr lang="en-US" dirty="0"/>
              <a:t>which viewers are not just addressed as a collective entity, but are actually given the agency to “conduct” works</a:t>
            </a:r>
          </a:p>
          <a:p>
            <a:pPr>
              <a:buFont typeface="Times" charset="0"/>
              <a:buNone/>
            </a:pPr>
            <a:r>
              <a:rPr lang="en-US" dirty="0"/>
              <a:t>of art as a community.</a:t>
            </a:r>
          </a:p>
          <a:p>
            <a:pPr>
              <a:buFont typeface="Times" charset="0"/>
              <a:buNone/>
            </a:pPr>
            <a:endParaRPr lang="en-US" dirty="0"/>
          </a:p>
          <a:p>
            <a:pPr>
              <a:buFont typeface="Times" charset="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FEF32-9EFD-354E-988D-721B43F467E1}"/>
              </a:ext>
            </a:extLst>
          </p:cNvPr>
          <p:cNvSpPr txBox="1"/>
          <p:nvPr/>
        </p:nvSpPr>
        <p:spPr>
          <a:xfrm>
            <a:off x="631326" y="316080"/>
            <a:ext cx="94601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Nicolas </a:t>
            </a:r>
            <a:r>
              <a:rPr lang="en-US" dirty="0" err="1"/>
              <a:t>Bourriaud</a:t>
            </a:r>
            <a:r>
              <a:rPr lang="en-US" dirty="0"/>
              <a:t>, Relational Aesthetics</a:t>
            </a:r>
          </a:p>
          <a:p>
            <a:pPr algn="ctr"/>
            <a:r>
              <a:rPr lang="en-US" dirty="0"/>
              <a:t>Summary derived from Claire Bishop, </a:t>
            </a:r>
            <a:r>
              <a:rPr lang="ja-JP" altLang="en-US" dirty="0"/>
              <a:t>“</a:t>
            </a:r>
            <a:r>
              <a:rPr lang="en-US" dirty="0"/>
              <a:t>Antagonism and Relational Aesthetics,</a:t>
            </a:r>
            <a:r>
              <a:rPr lang="ja-JP" altLang="en-US" dirty="0"/>
              <a:t>”</a:t>
            </a:r>
            <a:r>
              <a:rPr lang="en-US" dirty="0"/>
              <a:t> </a:t>
            </a:r>
            <a:r>
              <a:rPr lang="en-US" i="1" dirty="0"/>
              <a:t>October</a:t>
            </a:r>
            <a:r>
              <a:rPr lang="en-US" dirty="0"/>
              <a:t>, Fall 2004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430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B55F54-C762-2441-B05A-F7789AAE890F}"/>
              </a:ext>
            </a:extLst>
          </p:cNvPr>
          <p:cNvSpPr txBox="1"/>
          <p:nvPr/>
        </p:nvSpPr>
        <p:spPr>
          <a:xfrm>
            <a:off x="641904" y="1965607"/>
            <a:ext cx="10532883" cy="38472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Times" charset="0"/>
              <a:buNone/>
            </a:pPr>
            <a:r>
              <a:rPr lang="en-US" dirty="0"/>
              <a:t>4. Relational art is seen as a direct response to the shift from a goods to a service-based economy.</a:t>
            </a:r>
          </a:p>
          <a:p>
            <a:pPr>
              <a:buFont typeface="Times" charset="0"/>
              <a:buNone/>
            </a:pPr>
            <a:endParaRPr lang="en-US" sz="1400" b="1" dirty="0"/>
          </a:p>
          <a:p>
            <a:pPr>
              <a:buFont typeface="Times" charset="0"/>
              <a:buNone/>
            </a:pPr>
            <a:endParaRPr lang="en-US" sz="1400" b="1" dirty="0"/>
          </a:p>
          <a:p>
            <a:pPr>
              <a:buFont typeface="Times" charset="0"/>
              <a:buNone/>
            </a:pPr>
            <a:r>
              <a:rPr lang="en-US" dirty="0"/>
              <a:t>5.  Relational art is seen as a response to the virtual relationships of the internet and globalization, which</a:t>
            </a:r>
          </a:p>
          <a:p>
            <a:pPr>
              <a:buFont typeface="Times" charset="0"/>
              <a:buNone/>
            </a:pPr>
            <a:r>
              <a:rPr lang="en-US" dirty="0"/>
              <a:t>on the one hand have prompted a desire for more physical and face-to-face interaction between people, while</a:t>
            </a:r>
          </a:p>
          <a:p>
            <a:pPr>
              <a:buFont typeface="Times" charset="0"/>
              <a:buNone/>
            </a:pPr>
            <a:r>
              <a:rPr lang="en-US" dirty="0"/>
              <a:t>on the other have inspired artists to adopt a DIY approach and model their own universes.</a:t>
            </a:r>
          </a:p>
          <a:p>
            <a:pPr>
              <a:buFont typeface="Times" charset="0"/>
              <a:buNone/>
            </a:pPr>
            <a:endParaRPr lang="en-US" dirty="0"/>
          </a:p>
          <a:p>
            <a:pPr marL="342900" indent="-342900">
              <a:buFont typeface="Times" charset="0"/>
              <a:buAutoNum type="arabicPeriod" startAt="6"/>
            </a:pPr>
            <a:r>
              <a:rPr lang="en-US" dirty="0"/>
              <a:t>The main difference between the art of the 1990s and that of previous generations (the art of the 1960s,</a:t>
            </a:r>
          </a:p>
          <a:p>
            <a:r>
              <a:rPr lang="en-US" dirty="0"/>
              <a:t>for example) is a shift in attitude toward social change.  Instead of a utopian agenda, today</a:t>
            </a:r>
            <a:r>
              <a:rPr lang="ja-JP" altLang="en-US" dirty="0"/>
              <a:t>’</a:t>
            </a:r>
            <a:r>
              <a:rPr lang="en-US" dirty="0"/>
              <a:t>s artists seek</a:t>
            </a:r>
          </a:p>
          <a:p>
            <a:r>
              <a:rPr lang="en-US" dirty="0"/>
              <a:t>to address the here and now, “learning to inhabit the world in a better way.” As </a:t>
            </a:r>
            <a:r>
              <a:rPr lang="en-US" dirty="0" err="1"/>
              <a:t>Bourriaud</a:t>
            </a:r>
            <a:r>
              <a:rPr lang="en-US" dirty="0"/>
              <a:t> states: </a:t>
            </a:r>
            <a:r>
              <a:rPr lang="ja-JP" altLang="en-US" dirty="0"/>
              <a:t>“</a:t>
            </a:r>
            <a:r>
              <a:rPr lang="en-US" dirty="0"/>
              <a:t>It</a:t>
            </a:r>
          </a:p>
          <a:p>
            <a:pPr>
              <a:buFont typeface="Times" charset="0"/>
              <a:buNone/>
            </a:pPr>
            <a:r>
              <a:rPr lang="en-US" dirty="0"/>
              <a:t>seems more pressing to invent possible relations with our neighbors in the present than to bet on happier </a:t>
            </a:r>
          </a:p>
          <a:p>
            <a:pPr>
              <a:buFont typeface="Times" charset="0"/>
              <a:buNone/>
            </a:pPr>
            <a:r>
              <a:rPr lang="en-US" dirty="0"/>
              <a:t>Utopias.</a:t>
            </a:r>
            <a:r>
              <a:rPr lang="ja-JP" altLang="en-US" dirty="0"/>
              <a:t>”</a:t>
            </a:r>
            <a:endParaRPr lang="en-US" dirty="0"/>
          </a:p>
          <a:p>
            <a:pPr>
              <a:buFont typeface="Times" charset="0"/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8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FAC99A-E9A9-8940-ADB4-8D402CDA6409}"/>
              </a:ext>
            </a:extLst>
          </p:cNvPr>
          <p:cNvSpPr txBox="1"/>
          <p:nvPr/>
        </p:nvSpPr>
        <p:spPr>
          <a:xfrm>
            <a:off x="2222500" y="2438400"/>
            <a:ext cx="7971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Social Practice</a:t>
            </a:r>
          </a:p>
          <a:p>
            <a:r>
              <a:rPr lang="en-US" dirty="0"/>
              <a:t>Carolina Miranda, assigned reading, discuss</a:t>
            </a:r>
          </a:p>
          <a:p>
            <a:endParaRPr lang="en-US" dirty="0"/>
          </a:p>
          <a:p>
            <a:r>
              <a:rPr lang="en-US" dirty="0"/>
              <a:t>Critique: Chin, </a:t>
            </a:r>
            <a:r>
              <a:rPr lang="en-US" dirty="0" err="1"/>
              <a:t>Fundred</a:t>
            </a:r>
            <a:r>
              <a:rPr lang="en-US" dirty="0"/>
              <a:t> project (2006, ongoing): original intent and current website</a:t>
            </a:r>
          </a:p>
        </p:txBody>
      </p:sp>
    </p:spTree>
    <p:extLst>
      <p:ext uri="{BB962C8B-B14F-4D97-AF65-F5344CB8AC3E}">
        <p14:creationId xmlns:p14="http://schemas.microsoft.com/office/powerpoint/2010/main" val="4167981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E469C054-26BE-DB4F-941E-D29CB5764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2" y="482600"/>
            <a:ext cx="7064958" cy="565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FC6D9214-D81E-9347-84C6-3B1A74FEE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825" y="4084638"/>
            <a:ext cx="49672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Andrea Fraser, </a:t>
            </a:r>
            <a:r>
              <a:rPr lang="en-US" altLang="en-US" sz="1800" i="1" dirty="0">
                <a:latin typeface="+mn-lt"/>
              </a:rPr>
              <a:t>Museum Highlights: A Gallery Talk</a:t>
            </a:r>
            <a:r>
              <a:rPr lang="en-US" altLang="en-US" sz="1800" dirty="0">
                <a:latin typeface="+mn-lt"/>
              </a:rPr>
              <a:t>,</a:t>
            </a:r>
          </a:p>
          <a:p>
            <a:r>
              <a:rPr lang="en-US" altLang="en-US" sz="1800" dirty="0">
                <a:latin typeface="+mn-lt"/>
              </a:rPr>
              <a:t>Philadelphia Museum of Art, 1989</a:t>
            </a:r>
          </a:p>
        </p:txBody>
      </p:sp>
    </p:spTree>
    <p:extLst>
      <p:ext uri="{BB962C8B-B14F-4D97-AF65-F5344CB8AC3E}">
        <p14:creationId xmlns:p14="http://schemas.microsoft.com/office/powerpoint/2010/main" val="2222206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C5DFD3-8411-A041-A6F9-97ECF4E9A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1" y="177799"/>
            <a:ext cx="4173265" cy="6134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9ECEF-206E-CE46-8B01-79C82167DF3A}"/>
              </a:ext>
            </a:extLst>
          </p:cNvPr>
          <p:cNvSpPr txBox="1"/>
          <p:nvPr/>
        </p:nvSpPr>
        <p:spPr>
          <a:xfrm>
            <a:off x="120129" y="6311900"/>
            <a:ext cx="5754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Naum</a:t>
            </a:r>
            <a:r>
              <a:rPr lang="en-US" dirty="0"/>
              <a:t> Gabo, </a:t>
            </a:r>
            <a:r>
              <a:rPr lang="en-US" i="1" dirty="0"/>
              <a:t>Kinetic Construction (Standing Wave)</a:t>
            </a:r>
            <a:r>
              <a:rPr lang="en-US" dirty="0"/>
              <a:t>, 1919-20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40B13-4AC7-0A49-9AAD-ACDBC94FBE7D}"/>
              </a:ext>
            </a:extLst>
          </p:cNvPr>
          <p:cNvSpPr txBox="1"/>
          <p:nvPr/>
        </p:nvSpPr>
        <p:spPr>
          <a:xfrm>
            <a:off x="7519155" y="1798418"/>
            <a:ext cx="4202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Realistic Manifesto</a:t>
            </a:r>
            <a:r>
              <a:rPr lang="en-US" dirty="0"/>
              <a:t>, 1920</a:t>
            </a:r>
          </a:p>
          <a:p>
            <a:r>
              <a:rPr lang="en-US" dirty="0" err="1"/>
              <a:t>Naum</a:t>
            </a:r>
            <a:r>
              <a:rPr lang="en-US" dirty="0"/>
              <a:t> Gabo and (brother) Antoine Pevsner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51BD97-88C8-8B4A-B619-F9DF1CABA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98" y="279399"/>
            <a:ext cx="3537557" cy="4686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A884E-5F96-3840-9D9C-203C4ECBB694}"/>
              </a:ext>
            </a:extLst>
          </p:cNvPr>
          <p:cNvSpPr txBox="1"/>
          <p:nvPr/>
        </p:nvSpPr>
        <p:spPr>
          <a:xfrm>
            <a:off x="7543800" y="4787900"/>
            <a:ext cx="45058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 should be with people…</a:t>
            </a:r>
          </a:p>
          <a:p>
            <a:r>
              <a:rPr lang="en-US" dirty="0"/>
              <a:t>“at the workbench, at the office, at work,</a:t>
            </a:r>
          </a:p>
          <a:p>
            <a:r>
              <a:rPr lang="en-US" dirty="0"/>
              <a:t>at rest, and at leisure; work days and holidays,</a:t>
            </a:r>
          </a:p>
          <a:p>
            <a:r>
              <a:rPr lang="en-US" dirty="0"/>
              <a:t>at home and on the road, so that the flame of</a:t>
            </a:r>
          </a:p>
          <a:p>
            <a:r>
              <a:rPr lang="en-US" dirty="0"/>
              <a:t>life does not go out in man.”</a:t>
            </a:r>
          </a:p>
          <a:p>
            <a:r>
              <a:rPr lang="en-US" dirty="0"/>
              <a:t>- </a:t>
            </a:r>
            <a:r>
              <a:rPr lang="en-US" i="1" dirty="0"/>
              <a:t>Realistic Manifesto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414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ardiff">
            <a:extLst>
              <a:ext uri="{FF2B5EF4-FFF2-40B4-BE49-F238E27FC236}">
                <a16:creationId xmlns:a16="http://schemas.microsoft.com/office/drawing/2014/main" id="{CEE73330-3F54-1A49-BA92-028D4598D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0"/>
            <a:ext cx="6946900" cy="544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230FDED4-C5DE-DC4A-AAE1-BDF59D2D2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600" y="5575300"/>
            <a:ext cx="57238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latin typeface="+mn-lt"/>
              </a:rPr>
              <a:t>Janet Cardiff, </a:t>
            </a:r>
            <a:r>
              <a:rPr lang="en-US" altLang="en-US" sz="1800" i="1" dirty="0">
                <a:latin typeface="+mn-lt"/>
              </a:rPr>
              <a:t>Forty-Part Motet</a:t>
            </a:r>
            <a:r>
              <a:rPr lang="en-US" altLang="en-US" sz="1800" dirty="0">
                <a:latin typeface="+mn-lt"/>
              </a:rPr>
              <a:t>, 2001</a:t>
            </a:r>
          </a:p>
          <a:p>
            <a:r>
              <a:rPr lang="en-US" altLang="en-US" sz="1800" dirty="0">
                <a:latin typeface="+mn-lt"/>
              </a:rPr>
              <a:t>After Thomas </a:t>
            </a:r>
            <a:r>
              <a:rPr lang="en-US" altLang="en-US" sz="1800" dirty="0" err="1">
                <a:latin typeface="+mn-lt"/>
              </a:rPr>
              <a:t>Tallis</a:t>
            </a:r>
            <a:r>
              <a:rPr lang="en-US" altLang="en-US" sz="1800" dirty="0">
                <a:latin typeface="+mn-lt"/>
              </a:rPr>
              <a:t>, </a:t>
            </a:r>
            <a:r>
              <a:rPr lang="en-US" altLang="en-US" sz="1800" i="1" dirty="0" err="1">
                <a:latin typeface="+mn-lt"/>
              </a:rPr>
              <a:t>Spem</a:t>
            </a:r>
            <a:r>
              <a:rPr lang="en-US" altLang="en-US" sz="1800" i="1" dirty="0">
                <a:latin typeface="+mn-lt"/>
              </a:rPr>
              <a:t> in </a:t>
            </a:r>
            <a:r>
              <a:rPr lang="en-US" altLang="en-US" sz="1800" i="1" dirty="0" err="1">
                <a:latin typeface="+mn-lt"/>
              </a:rPr>
              <a:t>Alium</a:t>
            </a:r>
            <a:r>
              <a:rPr lang="en-US" altLang="en-US" sz="1800" dirty="0">
                <a:latin typeface="+mn-lt"/>
              </a:rPr>
              <a:t> (Hope in Any Other), c16</a:t>
            </a:r>
          </a:p>
          <a:p>
            <a:r>
              <a:rPr lang="en-US" altLang="en-US" sz="1800" dirty="0">
                <a:latin typeface="+mn-lt"/>
              </a:rPr>
              <a:t>Composed for 8 choirs of 5 voices each</a:t>
            </a:r>
          </a:p>
        </p:txBody>
      </p:sp>
    </p:spTree>
    <p:extLst>
      <p:ext uri="{BB962C8B-B14F-4D97-AF65-F5344CB8AC3E}">
        <p14:creationId xmlns:p14="http://schemas.microsoft.com/office/powerpoint/2010/main" val="3531041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ndy spill.jpg">
            <a:extLst>
              <a:ext uri="{FF2B5EF4-FFF2-40B4-BE49-F238E27FC236}">
                <a16:creationId xmlns:a16="http://schemas.microsoft.com/office/drawing/2014/main" id="{E0214429-0E69-7142-9111-85C85DFE5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18" y="352153"/>
            <a:ext cx="6974182" cy="5241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DC24EE-BAEC-CB45-8253-2C7467A27EB4}"/>
              </a:ext>
            </a:extLst>
          </p:cNvPr>
          <p:cNvSpPr txBox="1"/>
          <p:nvPr/>
        </p:nvSpPr>
        <p:spPr>
          <a:xfrm>
            <a:off x="3250685" y="5788672"/>
            <a:ext cx="526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Felix Gonzalez-Torres, </a:t>
            </a:r>
            <a:r>
              <a:rPr lang="en-US" i="1" dirty="0"/>
              <a:t>Untitled (Portrait of Ross)</a:t>
            </a:r>
            <a:r>
              <a:rPr lang="en-US" dirty="0"/>
              <a:t>, 1991 </a:t>
            </a:r>
          </a:p>
        </p:txBody>
      </p:sp>
    </p:spTree>
    <p:extLst>
      <p:ext uri="{BB962C8B-B14F-4D97-AF65-F5344CB8AC3E}">
        <p14:creationId xmlns:p14="http://schemas.microsoft.com/office/powerpoint/2010/main" val="595200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rwin">
            <a:extLst>
              <a:ext uri="{FF2B5EF4-FFF2-40B4-BE49-F238E27FC236}">
                <a16:creationId xmlns:a16="http://schemas.microsoft.com/office/drawing/2014/main" id="{1F9F7F5D-1046-5046-AB89-753F06221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292100"/>
            <a:ext cx="5616696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irwin2">
            <a:extLst>
              <a:ext uri="{FF2B5EF4-FFF2-40B4-BE49-F238E27FC236}">
                <a16:creationId xmlns:a16="http://schemas.microsoft.com/office/drawing/2014/main" id="{4EBDEB38-4622-6748-A352-DF8785A67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700" y="3489325"/>
            <a:ext cx="4876800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B6DC373B-60B5-C746-AA72-D42404B6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4623097"/>
            <a:ext cx="584999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dirty="0">
                <a:latin typeface="+mn-lt"/>
              </a:rPr>
              <a:t>Robert Irwin, </a:t>
            </a:r>
            <a:r>
              <a:rPr lang="en-US" sz="1800" i="1" dirty="0">
                <a:latin typeface="+mn-lt"/>
              </a:rPr>
              <a:t>Untitled</a:t>
            </a:r>
            <a:r>
              <a:rPr lang="en-US" sz="1800" dirty="0">
                <a:latin typeface="+mn-lt"/>
              </a:rPr>
              <a:t>, 1971</a:t>
            </a:r>
          </a:p>
          <a:p>
            <a:r>
              <a:rPr lang="en-US" sz="1800" dirty="0">
                <a:latin typeface="+mn-lt"/>
              </a:rPr>
              <a:t>Synthetic fabric (scrim), wood, fluorescent lights, flood lights</a:t>
            </a:r>
          </a:p>
          <a:p>
            <a:r>
              <a:rPr lang="en-US" sz="1800" dirty="0">
                <a:latin typeface="+mn-lt"/>
              </a:rPr>
              <a:t>Walker Art Center</a:t>
            </a:r>
          </a:p>
        </p:txBody>
      </p:sp>
    </p:spTree>
    <p:extLst>
      <p:ext uri="{BB962C8B-B14F-4D97-AF65-F5344CB8AC3E}">
        <p14:creationId xmlns:p14="http://schemas.microsoft.com/office/powerpoint/2010/main" val="1651199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iasson.jpg">
            <a:extLst>
              <a:ext uri="{FF2B5EF4-FFF2-40B4-BE49-F238E27FC236}">
                <a16:creationId xmlns:a16="http://schemas.microsoft.com/office/drawing/2014/main" id="{2BEE8FBA-3BFE-8E46-800F-1BC3EC46F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130" y="1760227"/>
            <a:ext cx="3345471" cy="4459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CF8F4F-B3EB-9B40-972C-4B5BA3D95B32}"/>
              </a:ext>
            </a:extLst>
          </p:cNvPr>
          <p:cNvSpPr txBox="1"/>
          <p:nvPr/>
        </p:nvSpPr>
        <p:spPr>
          <a:xfrm>
            <a:off x="8859359" y="6305245"/>
            <a:ext cx="291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Olafur</a:t>
            </a:r>
            <a:r>
              <a:rPr lang="en-US" dirty="0"/>
              <a:t> </a:t>
            </a:r>
            <a:r>
              <a:rPr lang="en-US" dirty="0" err="1"/>
              <a:t>Eliasson</a:t>
            </a:r>
            <a:r>
              <a:rPr lang="en-US" dirty="0"/>
              <a:t>, </a:t>
            </a:r>
            <a:r>
              <a:rPr lang="en-US" dirty="0" err="1"/>
              <a:t>MoMA</a:t>
            </a:r>
            <a:r>
              <a:rPr lang="en-US" dirty="0"/>
              <a:t>, 2008</a:t>
            </a:r>
          </a:p>
        </p:txBody>
      </p:sp>
      <p:pic>
        <p:nvPicPr>
          <p:cNvPr id="4" name="Picture 3" descr="installation_view_olafur_eliasson_the_weather_project.jpg">
            <a:extLst>
              <a:ext uri="{FF2B5EF4-FFF2-40B4-BE49-F238E27FC236}">
                <a16:creationId xmlns:a16="http://schemas.microsoft.com/office/drawing/2014/main" id="{3DF72B58-4DCD-8146-90EA-0C7918D79E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166"/>
            <a:ext cx="3886200" cy="4799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172C1-0180-1643-8220-237BF15F206B}"/>
              </a:ext>
            </a:extLst>
          </p:cNvPr>
          <p:cNvSpPr txBox="1"/>
          <p:nvPr/>
        </p:nvSpPr>
        <p:spPr>
          <a:xfrm>
            <a:off x="239734" y="5104916"/>
            <a:ext cx="45482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Eliasson</a:t>
            </a:r>
            <a:r>
              <a:rPr lang="en-US" dirty="0"/>
              <a:t>, </a:t>
            </a:r>
            <a:r>
              <a:rPr lang="en-US" i="1" dirty="0"/>
              <a:t>The Weather Project</a:t>
            </a:r>
            <a:r>
              <a:rPr lang="en-US" dirty="0"/>
              <a:t>, 2003</a:t>
            </a:r>
          </a:p>
          <a:p>
            <a:r>
              <a:rPr lang="en-US" dirty="0"/>
              <a:t>Tate Modern, Turbine hall</a:t>
            </a:r>
          </a:p>
          <a:p>
            <a:r>
              <a:rPr lang="en-US" dirty="0"/>
              <a:t>Screen back-lit by 200 yellow, mono-frequency</a:t>
            </a:r>
          </a:p>
          <a:p>
            <a:r>
              <a:rPr lang="en-US" dirty="0"/>
              <a:t>lamps mounted 8 meters from end of wall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93BCA73-E7AD-ED4F-B050-7714C5CF5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297" y="161364"/>
            <a:ext cx="3078488" cy="461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26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919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0A7A1-4A40-9C41-9B2F-39A467116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5740401" cy="57404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96D13-4481-2943-8B41-95B5AD32BD66}"/>
              </a:ext>
            </a:extLst>
          </p:cNvPr>
          <p:cNvSpPr txBox="1"/>
          <p:nvPr/>
        </p:nvSpPr>
        <p:spPr>
          <a:xfrm>
            <a:off x="685799" y="5885934"/>
            <a:ext cx="4974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Vladimir </a:t>
            </a:r>
            <a:r>
              <a:rPr lang="en-US" dirty="0" err="1"/>
              <a:t>Tatlin</a:t>
            </a:r>
            <a:r>
              <a:rPr lang="en-US" dirty="0"/>
              <a:t>, </a:t>
            </a:r>
            <a:r>
              <a:rPr lang="en-US" i="1" dirty="0"/>
              <a:t>Corner Counter-Relief</a:t>
            </a:r>
            <a:r>
              <a:rPr lang="en-US" dirty="0"/>
              <a:t>, 1914</a:t>
            </a:r>
          </a:p>
          <a:p>
            <a:r>
              <a:rPr lang="en-US" dirty="0"/>
              <a:t>Sheet metal, copper, wood, and metal attachments</a:t>
            </a:r>
          </a:p>
          <a:p>
            <a:r>
              <a:rPr lang="en-US" dirty="0"/>
              <a:t>Work was allowed to be touched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22CC3-948A-8848-B630-E3A3845B5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760" y="1221449"/>
            <a:ext cx="3229240" cy="43195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54F1A5-7B32-CC41-8AE8-9292ECEACE2A}"/>
              </a:ext>
            </a:extLst>
          </p:cNvPr>
          <p:cNvSpPr txBox="1"/>
          <p:nvPr/>
        </p:nvSpPr>
        <p:spPr>
          <a:xfrm>
            <a:off x="7527660" y="5608935"/>
            <a:ext cx="4247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Tatlin</a:t>
            </a:r>
            <a:r>
              <a:rPr lang="en-US" dirty="0"/>
              <a:t>, </a:t>
            </a:r>
            <a:r>
              <a:rPr lang="en-US" i="1" dirty="0"/>
              <a:t>Monument to the Third International</a:t>
            </a:r>
          </a:p>
          <a:p>
            <a:r>
              <a:rPr lang="en-US" dirty="0"/>
              <a:t>1920</a:t>
            </a:r>
          </a:p>
          <a:p>
            <a:r>
              <a:rPr lang="en-US" dirty="0"/>
              <a:t>(Proposed) iron, steel and glass</a:t>
            </a:r>
          </a:p>
        </p:txBody>
      </p:sp>
    </p:spTree>
    <p:extLst>
      <p:ext uri="{BB962C8B-B14F-4D97-AF65-F5344CB8AC3E}">
        <p14:creationId xmlns:p14="http://schemas.microsoft.com/office/powerpoint/2010/main" val="918584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926A51-2515-934D-B991-7430C4DD0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14300"/>
            <a:ext cx="7747000" cy="5810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225939-63C2-404A-9754-C4AC5B7D8F06}"/>
              </a:ext>
            </a:extLst>
          </p:cNvPr>
          <p:cNvSpPr txBox="1"/>
          <p:nvPr/>
        </p:nvSpPr>
        <p:spPr>
          <a:xfrm>
            <a:off x="1384300" y="6057900"/>
            <a:ext cx="5432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Serra, </a:t>
            </a:r>
            <a:r>
              <a:rPr lang="en-US" i="1" dirty="0"/>
              <a:t>Cutting Device: Base Plate Measure</a:t>
            </a:r>
            <a:r>
              <a:rPr lang="en-US" dirty="0"/>
              <a:t>, 1969</a:t>
            </a:r>
          </a:p>
          <a:p>
            <a:r>
              <a:rPr lang="en-US" dirty="0"/>
              <a:t>Lead, wood, stone and steel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959DF2-DBF1-D144-B1C8-F67D5690372D}"/>
              </a:ext>
            </a:extLst>
          </p:cNvPr>
          <p:cNvSpPr txBox="1"/>
          <p:nvPr/>
        </p:nvSpPr>
        <p:spPr>
          <a:xfrm>
            <a:off x="8547100" y="791765"/>
            <a:ext cx="324768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Serra always says, the</a:t>
            </a:r>
          </a:p>
          <a:p>
            <a:r>
              <a:rPr lang="en-US" dirty="0"/>
              <a:t>interaction of the viewer is </a:t>
            </a:r>
          </a:p>
          <a:p>
            <a:r>
              <a:rPr lang="en-US" dirty="0"/>
              <a:t>critically important to this work</a:t>
            </a:r>
          </a:p>
          <a:p>
            <a:r>
              <a:rPr lang="en-US" dirty="0"/>
              <a:t>- creates its “meaning,” its entire</a:t>
            </a:r>
          </a:p>
          <a:p>
            <a:r>
              <a:rPr lang="en-US" dirty="0"/>
              <a:t>reason for being.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A8DFA-6EE3-5948-A953-82B3E4245EA1}"/>
              </a:ext>
            </a:extLst>
          </p:cNvPr>
          <p:cNvSpPr txBox="1"/>
          <p:nvPr/>
        </p:nvSpPr>
        <p:spPr>
          <a:xfrm>
            <a:off x="8547100" y="4953000"/>
            <a:ext cx="3161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Minimalism was influenced by</a:t>
            </a:r>
          </a:p>
          <a:p>
            <a:r>
              <a:rPr lang="en-US" dirty="0"/>
              <a:t>Constructivism but how it is</a:t>
            </a:r>
          </a:p>
          <a:p>
            <a:r>
              <a:rPr lang="en-US" dirty="0"/>
              <a:t>different from Constructivism?  </a:t>
            </a:r>
          </a:p>
        </p:txBody>
      </p:sp>
    </p:spTree>
    <p:extLst>
      <p:ext uri="{BB962C8B-B14F-4D97-AF65-F5344CB8AC3E}">
        <p14:creationId xmlns:p14="http://schemas.microsoft.com/office/powerpoint/2010/main" val="71143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BE842347-AF8B-6444-81BD-1EA770F3D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519" y="3032281"/>
            <a:ext cx="198913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DFCDEF1-7A65-FC44-AF93-EED69298F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8006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1B4E0F80-6474-DD49-A55C-CDD5CFFD1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17311"/>
            <a:ext cx="37652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dirty="0">
                <a:latin typeface="+mn-lt"/>
              </a:rPr>
              <a:t>Serra, </a:t>
            </a:r>
            <a:r>
              <a:rPr lang="en-US" sz="1800" i="1" dirty="0">
                <a:latin typeface="+mn-lt"/>
              </a:rPr>
              <a:t>Matter of Time</a:t>
            </a:r>
            <a:r>
              <a:rPr lang="en-US" sz="1800" dirty="0">
                <a:latin typeface="+mn-lt"/>
              </a:rPr>
              <a:t>, Bilbao, 2003-05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0DE7E1C8-B3EA-9945-B6B2-9ACAFA643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6116991"/>
            <a:ext cx="35964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dirty="0">
                <a:latin typeface="+mn-lt"/>
              </a:rPr>
              <a:t>Serra, </a:t>
            </a:r>
            <a:r>
              <a:rPr lang="en-US" sz="1800" i="1" dirty="0">
                <a:latin typeface="+mn-lt"/>
              </a:rPr>
              <a:t>My Curves Are Not Mad</a:t>
            </a:r>
            <a:r>
              <a:rPr lang="en-US" sz="1800" dirty="0">
                <a:latin typeface="+mn-lt"/>
              </a:rPr>
              <a:t>, 1987</a:t>
            </a:r>
          </a:p>
          <a:p>
            <a:r>
              <a:rPr lang="en-US" sz="1800" dirty="0" err="1">
                <a:latin typeface="+mn-lt"/>
              </a:rPr>
              <a:t>Nasher</a:t>
            </a:r>
            <a:r>
              <a:rPr lang="en-US" sz="1800" dirty="0">
                <a:latin typeface="+mn-lt"/>
              </a:rPr>
              <a:t> Sculpture Garden, Dallas</a:t>
            </a:r>
            <a:endParaRPr lang="en-US" sz="1800" u="sng" dirty="0">
              <a:latin typeface="+mn-lt"/>
            </a:endParaRP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A269F297-0D03-6440-947C-B602FF1E8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012" y="3948289"/>
            <a:ext cx="275479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dirty="0">
                <a:latin typeface="+mn-lt"/>
              </a:rPr>
              <a:t>“What interests me is the</a:t>
            </a:r>
          </a:p>
          <a:p>
            <a:r>
              <a:rPr lang="en-US" sz="1800" dirty="0">
                <a:latin typeface="+mn-lt"/>
              </a:rPr>
              <a:t>opportunity for all of us </a:t>
            </a:r>
          </a:p>
          <a:p>
            <a:r>
              <a:rPr lang="en-US" sz="1800" dirty="0">
                <a:latin typeface="+mn-lt"/>
              </a:rPr>
              <a:t>to become something </a:t>
            </a:r>
          </a:p>
          <a:p>
            <a:r>
              <a:rPr lang="en-US" sz="1800" dirty="0">
                <a:latin typeface="+mn-lt"/>
              </a:rPr>
              <a:t>different from what we </a:t>
            </a:r>
          </a:p>
          <a:p>
            <a:r>
              <a:rPr lang="en-US" sz="1800" dirty="0">
                <a:latin typeface="+mn-lt"/>
              </a:rPr>
              <a:t>are, by constructing spaces</a:t>
            </a:r>
          </a:p>
          <a:p>
            <a:r>
              <a:rPr lang="en-US" sz="1800" dirty="0">
                <a:latin typeface="+mn-lt"/>
              </a:rPr>
              <a:t>that contribute something</a:t>
            </a:r>
          </a:p>
          <a:p>
            <a:r>
              <a:rPr lang="en-US" sz="1800" dirty="0">
                <a:latin typeface="+mn-lt"/>
              </a:rPr>
              <a:t>to the experience of who </a:t>
            </a:r>
          </a:p>
          <a:p>
            <a:r>
              <a:rPr lang="en-US" sz="1800" dirty="0">
                <a:latin typeface="+mn-lt"/>
              </a:rPr>
              <a:t>we are.” – Richard Serra  </a:t>
            </a:r>
          </a:p>
        </p:txBody>
      </p:sp>
      <p:pic>
        <p:nvPicPr>
          <p:cNvPr id="7" name="Picture 14" descr="serra">
            <a:extLst>
              <a:ext uri="{FF2B5EF4-FFF2-40B4-BE49-F238E27FC236}">
                <a16:creationId xmlns:a16="http://schemas.microsoft.com/office/drawing/2014/main" id="{FAF6C1DA-1576-9E41-A325-6AAE85D20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1480951"/>
            <a:ext cx="4033838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15">
            <a:extLst>
              <a:ext uri="{FF2B5EF4-FFF2-40B4-BE49-F238E27FC236}">
                <a16:creationId xmlns:a16="http://schemas.microsoft.com/office/drawing/2014/main" id="{44745648-D059-104B-B570-B5AEDA3C7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5503" y="4366181"/>
            <a:ext cx="400487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1pPr>
            <a:lvl2pPr>
              <a:defRPr sz="28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2pPr>
            <a:lvl3pPr>
              <a:defRPr sz="24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3pPr>
            <a:lvl4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4pPr>
            <a:lvl5pPr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imes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800" dirty="0">
                <a:latin typeface="+mn-lt"/>
              </a:rPr>
              <a:t>Serra, </a:t>
            </a:r>
            <a:r>
              <a:rPr lang="en-US" sz="1800" i="1" dirty="0">
                <a:latin typeface="+mn-lt"/>
              </a:rPr>
              <a:t>Tilted Arc</a:t>
            </a:r>
            <a:r>
              <a:rPr lang="en-US" sz="1800" dirty="0">
                <a:latin typeface="+mn-lt"/>
              </a:rPr>
              <a:t>, 1981 (dismantled 1989)</a:t>
            </a:r>
          </a:p>
          <a:p>
            <a:r>
              <a:rPr lang="en-US" sz="1800" dirty="0" err="1">
                <a:latin typeface="+mn-lt"/>
              </a:rPr>
              <a:t>Corten</a:t>
            </a:r>
            <a:r>
              <a:rPr lang="en-US" sz="1800" dirty="0">
                <a:latin typeface="+mn-lt"/>
              </a:rPr>
              <a:t> steel</a:t>
            </a:r>
          </a:p>
          <a:p>
            <a:r>
              <a:rPr lang="en-US" sz="1800" dirty="0">
                <a:latin typeface="+mn-lt"/>
              </a:rPr>
              <a:t>Foley Federal Plaza, NYC</a:t>
            </a:r>
          </a:p>
          <a:p>
            <a:r>
              <a:rPr lang="en-US" sz="1800" dirty="0">
                <a:latin typeface="+mn-lt"/>
              </a:rPr>
              <a:t>120 feet long, 12 feet high</a:t>
            </a:r>
          </a:p>
        </p:txBody>
      </p:sp>
    </p:spTree>
    <p:extLst>
      <p:ext uri="{BB962C8B-B14F-4D97-AF65-F5344CB8AC3E}">
        <p14:creationId xmlns:p14="http://schemas.microsoft.com/office/powerpoint/2010/main" val="1709944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D03EC944-4F82-A345-A47B-023E6DD1D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419" y="3232941"/>
            <a:ext cx="56486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Jean </a:t>
            </a:r>
            <a:r>
              <a:rPr lang="en-US" dirty="0" err="1">
                <a:solidFill>
                  <a:srgbClr val="FFFFFF"/>
                </a:solidFill>
              </a:rPr>
              <a:t>Tinguely</a:t>
            </a:r>
            <a:r>
              <a:rPr lang="en-US" dirty="0">
                <a:solidFill>
                  <a:srgbClr val="FFFFFF"/>
                </a:solidFill>
              </a:rPr>
              <a:t> and Billy </a:t>
            </a:r>
            <a:r>
              <a:rPr lang="en-US" dirty="0" err="1">
                <a:solidFill>
                  <a:srgbClr val="FFFFFF"/>
                </a:solidFill>
              </a:rPr>
              <a:t>Kluver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i="1" dirty="0">
                <a:solidFill>
                  <a:srgbClr val="FFFFFF"/>
                </a:solidFill>
              </a:rPr>
              <a:t>Homage to New York</a:t>
            </a:r>
            <a:r>
              <a:rPr lang="en-US" dirty="0">
                <a:solidFill>
                  <a:srgbClr val="FFFFFF"/>
                </a:solidFill>
              </a:rPr>
              <a:t>, 1960</a:t>
            </a:r>
          </a:p>
          <a:p>
            <a:r>
              <a:rPr lang="en-US" dirty="0">
                <a:solidFill>
                  <a:srgbClr val="FFFFFF"/>
                </a:solidFill>
              </a:rPr>
              <a:t>MoMA Garden</a:t>
            </a:r>
          </a:p>
          <a:p>
            <a:r>
              <a:rPr lang="en-US" dirty="0">
                <a:solidFill>
                  <a:srgbClr val="FFFFFF"/>
                </a:solidFill>
              </a:rPr>
              <a:t>“Auto-destructive” work of art </a:t>
            </a:r>
            <a:r>
              <a:rPr lang="en-US" b="1" dirty="0">
                <a:solidFill>
                  <a:srgbClr val="FFFF00"/>
                </a:solidFill>
              </a:rPr>
              <a:t>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6" descr="tinguely">
            <a:extLst>
              <a:ext uri="{FF2B5EF4-FFF2-40B4-BE49-F238E27FC236}">
                <a16:creationId xmlns:a16="http://schemas.microsoft.com/office/drawing/2014/main" id="{C17638A4-A2F7-4E4A-8796-66C8F5CBE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221457"/>
            <a:ext cx="2952892" cy="284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8361EC9-F929-754F-9CEB-5722DF08D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01" y="107156"/>
            <a:ext cx="3584075" cy="526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3AD7BA-7788-A54F-9BB7-844B50611547}"/>
              </a:ext>
            </a:extLst>
          </p:cNvPr>
          <p:cNvSpPr txBox="1"/>
          <p:nvPr/>
        </p:nvSpPr>
        <p:spPr>
          <a:xfrm>
            <a:off x="5825385" y="4490134"/>
            <a:ext cx="6366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term “kinetic art” was first used in Gabo’s </a:t>
            </a:r>
            <a:r>
              <a:rPr lang="en-US" i="1" dirty="0"/>
              <a:t>Realistic Manifesto;</a:t>
            </a:r>
          </a:p>
          <a:p>
            <a:r>
              <a:rPr lang="en-US" dirty="0"/>
              <a:t>Later used by Laszlo Moholy-Nagy.  </a:t>
            </a:r>
            <a:r>
              <a:rPr lang="en-US" dirty="0" err="1"/>
              <a:t>Tinguely</a:t>
            </a:r>
            <a:r>
              <a:rPr lang="en-US" dirty="0"/>
              <a:t> was inspired by Gabo</a:t>
            </a:r>
          </a:p>
          <a:p>
            <a:r>
              <a:rPr lang="en-US" dirty="0"/>
              <a:t>and </a:t>
            </a:r>
            <a:r>
              <a:rPr lang="en-US" dirty="0" err="1"/>
              <a:t>Tatlin</a:t>
            </a:r>
            <a:r>
              <a:rPr lang="en-US" dirty="0"/>
              <a:t>, as well as Dada.  </a:t>
            </a:r>
          </a:p>
        </p:txBody>
      </p:sp>
    </p:spTree>
    <p:extLst>
      <p:ext uri="{BB962C8B-B14F-4D97-AF65-F5344CB8AC3E}">
        <p14:creationId xmlns:p14="http://schemas.microsoft.com/office/powerpoint/2010/main" val="106636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DD7ABF-1436-8C4D-9B96-090F7CF94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466" y="0"/>
            <a:ext cx="4467787" cy="546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447A6-03E2-B040-90EB-8D9C1F781D30}"/>
              </a:ext>
            </a:extLst>
          </p:cNvPr>
          <p:cNvSpPr txBox="1"/>
          <p:nvPr/>
        </p:nvSpPr>
        <p:spPr>
          <a:xfrm>
            <a:off x="655719" y="5613400"/>
            <a:ext cx="6406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Jean </a:t>
            </a:r>
            <a:r>
              <a:rPr lang="en-US" dirty="0" err="1"/>
              <a:t>Tinguely</a:t>
            </a:r>
            <a:r>
              <a:rPr lang="en-US" dirty="0"/>
              <a:t>, </a:t>
            </a:r>
            <a:r>
              <a:rPr lang="en-US" i="1" dirty="0"/>
              <a:t>Meta-Malevich</a:t>
            </a:r>
            <a:r>
              <a:rPr lang="en-US" dirty="0"/>
              <a:t>, 1954</a:t>
            </a:r>
          </a:p>
          <a:p>
            <a:r>
              <a:rPr lang="en-US" dirty="0"/>
              <a:t>Wooden box, paint, electric motor, pulleys, rubber belts and metal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7900A-80BC-064D-858C-14F87E7F1A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50" y="1441450"/>
            <a:ext cx="4762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73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EDC7E-6D33-F04E-AE03-1000E7095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03" y="116553"/>
            <a:ext cx="10388600" cy="565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579891-4AAD-8849-938E-3D1FBD24A1F5}"/>
              </a:ext>
            </a:extLst>
          </p:cNvPr>
          <p:cNvSpPr txBox="1"/>
          <p:nvPr/>
        </p:nvSpPr>
        <p:spPr>
          <a:xfrm>
            <a:off x="4748981" y="6032090"/>
            <a:ext cx="2220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Tinguely</a:t>
            </a:r>
            <a:r>
              <a:rPr lang="en-US" dirty="0"/>
              <a:t> “</a:t>
            </a:r>
            <a:r>
              <a:rPr lang="en-US" dirty="0" err="1"/>
              <a:t>metamatic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0289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01C25-BBEE-3741-ADCA-E26DCF18E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84" y="355600"/>
            <a:ext cx="4066674" cy="594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D47F01-22DF-D34D-9D2D-D92E08BA1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03" y="698500"/>
            <a:ext cx="5759585" cy="453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C60812-E919-A04A-8756-D539AEF2CCCD}"/>
              </a:ext>
            </a:extLst>
          </p:cNvPr>
          <p:cNvSpPr txBox="1"/>
          <p:nvPr/>
        </p:nvSpPr>
        <p:spPr>
          <a:xfrm>
            <a:off x="5156200" y="5778500"/>
            <a:ext cx="6429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Marcel Duchamp, </a:t>
            </a:r>
            <a:r>
              <a:rPr lang="en-US" i="1" dirty="0"/>
              <a:t>Rotary </a:t>
            </a:r>
            <a:r>
              <a:rPr lang="en-US" i="1" dirty="0" err="1"/>
              <a:t>Demisphere</a:t>
            </a:r>
            <a:r>
              <a:rPr lang="en-US" i="1" dirty="0"/>
              <a:t> (Precision Optics)</a:t>
            </a:r>
            <a:r>
              <a:rPr lang="en-US" dirty="0"/>
              <a:t>, 1925</a:t>
            </a:r>
          </a:p>
          <a:p>
            <a:r>
              <a:rPr lang="en-US" dirty="0"/>
              <a:t>Painted papier-mâché </a:t>
            </a:r>
            <a:r>
              <a:rPr lang="en-US" dirty="0" err="1"/>
              <a:t>demisphere</a:t>
            </a:r>
            <a:r>
              <a:rPr lang="en-US" dirty="0"/>
              <a:t> fitted on velvet-covered disk,</a:t>
            </a:r>
          </a:p>
          <a:p>
            <a:r>
              <a:rPr lang="en-US" dirty="0"/>
              <a:t>copper collar with </a:t>
            </a:r>
            <a:r>
              <a:rPr lang="en-US" dirty="0" err="1"/>
              <a:t>plexiglass</a:t>
            </a:r>
            <a:r>
              <a:rPr lang="en-US" dirty="0"/>
              <a:t> dome, motor, pulley, and metal stand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07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1114</TotalTime>
  <Words>1048</Words>
  <Application>Microsoft Macintosh PowerPoint</Application>
  <PresentationFormat>Widescreen</PresentationFormat>
  <Paragraphs>131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ＭＳ Ｐゴシック</vt:lpstr>
      <vt:lpstr>ＭＳ Ｐゴシック</vt:lpstr>
      <vt:lpstr>游ゴシック</vt:lpstr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Georgia Krantz</dc:creator>
  <cp:lastModifiedBy>Georgia Krantz</cp:lastModifiedBy>
  <cp:revision>58</cp:revision>
  <dcterms:created xsi:type="dcterms:W3CDTF">2018-02-04T21:31:40Z</dcterms:created>
  <dcterms:modified xsi:type="dcterms:W3CDTF">2018-02-06T19:14:06Z</dcterms:modified>
</cp:coreProperties>
</file>